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1"/>
  </p:notesMasterIdLst>
  <p:sldIdLst>
    <p:sldId id="256" r:id="rId2"/>
    <p:sldId id="258" r:id="rId3"/>
    <p:sldId id="261" r:id="rId4"/>
    <p:sldId id="259" r:id="rId5"/>
    <p:sldId id="306" r:id="rId6"/>
    <p:sldId id="307" r:id="rId7"/>
    <p:sldId id="308" r:id="rId8"/>
    <p:sldId id="309" r:id="rId9"/>
    <p:sldId id="310" r:id="rId10"/>
    <p:sldId id="311" r:id="rId11"/>
    <p:sldId id="312" r:id="rId12"/>
    <p:sldId id="313" r:id="rId13"/>
    <p:sldId id="316" r:id="rId14"/>
    <p:sldId id="317" r:id="rId15"/>
    <p:sldId id="318" r:id="rId16"/>
    <p:sldId id="315" r:id="rId17"/>
    <p:sldId id="314" r:id="rId18"/>
    <p:sldId id="319" r:id="rId19"/>
    <p:sldId id="320" r:id="rId20"/>
  </p:sldIdLst>
  <p:sldSz cx="9144000" cy="5143500" type="screen16x9"/>
  <p:notesSz cx="6858000" cy="9144000"/>
  <p:embeddedFontLst>
    <p:embeddedFont>
      <p:font typeface="Anaheim" panose="020B0604020202020204" charset="0"/>
      <p:regular r:id="rId22"/>
    </p:embeddedFont>
    <p:embeddedFont>
      <p:font typeface="Bebas Neue" panose="020B0606020202050201" pitchFamily="34" charset="0"/>
      <p:regular r:id="rId23"/>
    </p:embeddedFont>
    <p:embeddedFont>
      <p:font typeface="Montserrat" panose="00000500000000000000" pitchFamily="2" charset="0"/>
      <p:regular r:id="rId24"/>
      <p:bold r:id="rId25"/>
      <p:italic r:id="rId26"/>
      <p:boldItalic r:id="rId27"/>
    </p:embeddedFont>
    <p:embeddedFont>
      <p:font typeface="Montserrat Black" panose="00000A00000000000000" pitchFamily="2" charset="0"/>
      <p:bold r:id="rId28"/>
      <p:boldItalic r:id="rId29"/>
    </p:embeddedFont>
    <p:embeddedFont>
      <p:font typeface="Nunito Light"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547CFD-283D-4703-A9FB-257F40240F9A}">
  <a:tblStyle styleId="{52547CFD-283D-4703-A9FB-257F40240F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11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905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78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022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8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129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461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888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861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04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852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899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35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82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260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543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76" r:id="rId7"/>
    <p:sldLayoutId id="214748367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1" name="Google Shape;1241;p35"/>
          <p:cNvGrpSpPr/>
          <p:nvPr/>
        </p:nvGrpSpPr>
        <p:grpSpPr>
          <a:xfrm>
            <a:off x="7905475" y="1913575"/>
            <a:ext cx="76825" cy="76800"/>
            <a:chOff x="3104875" y="1099400"/>
            <a:chExt cx="76825" cy="76800"/>
          </a:xfrm>
        </p:grpSpPr>
        <p:sp>
          <p:nvSpPr>
            <p:cNvPr id="1242" name="Google Shape;1242;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35"/>
          <p:cNvGrpSpPr/>
          <p:nvPr/>
        </p:nvGrpSpPr>
        <p:grpSpPr>
          <a:xfrm>
            <a:off x="5419450" y="3918800"/>
            <a:ext cx="76825" cy="76800"/>
            <a:chOff x="3104875" y="1099400"/>
            <a:chExt cx="76825" cy="76800"/>
          </a:xfrm>
        </p:grpSpPr>
        <p:sp>
          <p:nvSpPr>
            <p:cNvPr id="1245"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35"/>
          <p:cNvGrpSpPr/>
          <p:nvPr/>
        </p:nvGrpSpPr>
        <p:grpSpPr>
          <a:xfrm>
            <a:off x="4400275" y="699350"/>
            <a:ext cx="76825" cy="76800"/>
            <a:chOff x="3104875" y="1099400"/>
            <a:chExt cx="76825" cy="76800"/>
          </a:xfrm>
        </p:grpSpPr>
        <p:sp>
          <p:nvSpPr>
            <p:cNvPr id="1248" name="Google Shape;1248;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50" name="Google Shape;1250;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1" name="Google Shape;1251;p35"/>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5200" dirty="0">
                <a:solidFill>
                  <a:schemeClr val="tx1"/>
                </a:solidFill>
                <a:latin typeface="Montserrat Black"/>
                <a:ea typeface="Montserrat Black"/>
                <a:cs typeface="Montserrat Black"/>
                <a:sym typeface="Montserrat Black"/>
              </a:rPr>
              <a:t>TOXIC COMMENT CLASSIFICATION</a:t>
            </a:r>
            <a:endParaRPr sz="5200" dirty="0">
              <a:solidFill>
                <a:schemeClr val="tx1"/>
              </a:solidFill>
              <a:latin typeface="Montserrat Black"/>
              <a:ea typeface="Montserrat Black"/>
              <a:cs typeface="Montserrat Black"/>
              <a:sym typeface="Montserrat Black"/>
            </a:endParaRPr>
          </a:p>
          <a:p>
            <a:pPr marL="0" lvl="0" indent="0" algn="l" rtl="0">
              <a:spcBef>
                <a:spcPts val="0"/>
              </a:spcBef>
              <a:spcAft>
                <a:spcPts val="0"/>
              </a:spcAft>
              <a:buNone/>
            </a:pPr>
            <a:r>
              <a:rPr lang="en" sz="2800" dirty="0">
                <a:solidFill>
                  <a:schemeClr val="tx1"/>
                </a:solidFill>
                <a:latin typeface="Montserrat"/>
                <a:ea typeface="Montserrat"/>
                <a:cs typeface="Montserrat"/>
                <a:sym typeface="Montserrat"/>
              </a:rPr>
              <a:t>PROJECT</a:t>
            </a:r>
            <a:endParaRPr sz="2800" dirty="0">
              <a:solidFill>
                <a:schemeClr val="tx1"/>
              </a:solidFill>
              <a:latin typeface="Montserrat"/>
              <a:ea typeface="Montserrat"/>
              <a:cs typeface="Montserrat"/>
              <a:sym typeface="Montserrat"/>
            </a:endParaRPr>
          </a:p>
        </p:txBody>
      </p:sp>
      <p:sp>
        <p:nvSpPr>
          <p:cNvPr id="1252" name="Google Shape;1252;p35"/>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t>
            </a:r>
            <a:r>
              <a:rPr lang="en" dirty="0"/>
              <a:t>y Pierre Kachi 232732</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3080113"/>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TRAINING AND RESULTS</a:t>
            </a:r>
            <a:endParaRPr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87812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4691082" y="983076"/>
            <a:ext cx="4511900" cy="34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Embedding Layer: Converts words to 32-dimensional vectors.</a:t>
            </a:r>
          </a:p>
          <a:p>
            <a:pPr marL="0" lvl="0" indent="0" algn="l" rtl="0">
              <a:spcBef>
                <a:spcPts val="0"/>
              </a:spcBef>
              <a:spcAft>
                <a:spcPts val="0"/>
              </a:spcAft>
              <a:buNone/>
            </a:pPr>
            <a:r>
              <a:rPr lang="en-US" dirty="0"/>
              <a:t>Bidirectional LSTM Layer: Captures contextual information in both directions.</a:t>
            </a:r>
          </a:p>
          <a:p>
            <a:pPr marL="0" lvl="0" indent="0" algn="l" rtl="0">
              <a:spcBef>
                <a:spcPts val="0"/>
              </a:spcBef>
              <a:spcAft>
                <a:spcPts val="0"/>
              </a:spcAft>
              <a:buNone/>
            </a:pPr>
            <a:r>
              <a:rPr lang="en-US" dirty="0"/>
              <a:t>Dense Layers (128, 256, 128): Extract features using </a:t>
            </a:r>
            <a:r>
              <a:rPr lang="en-US" dirty="0" err="1"/>
              <a:t>ReLU</a:t>
            </a:r>
            <a:r>
              <a:rPr lang="en-US" dirty="0"/>
              <a:t> activation.</a:t>
            </a:r>
          </a:p>
          <a:p>
            <a:pPr marL="0" lvl="0" indent="0" algn="l" rtl="0">
              <a:spcBef>
                <a:spcPts val="0"/>
              </a:spcBef>
              <a:spcAft>
                <a:spcPts val="0"/>
              </a:spcAft>
              <a:buNone/>
            </a:pPr>
            <a:r>
              <a:rPr lang="en-US" dirty="0"/>
              <a:t>Final Dense Layer (6 units): Produces multi-label classification probabilities.</a:t>
            </a:r>
          </a:p>
          <a:p>
            <a:pPr marL="0" lvl="0" indent="0" algn="l" rtl="0">
              <a:spcBef>
                <a:spcPts val="0"/>
              </a:spcBef>
              <a:spcAft>
                <a:spcPts val="0"/>
              </a:spcAft>
              <a:buNone/>
            </a:pPr>
            <a:r>
              <a:rPr lang="en-US" dirty="0"/>
              <a:t>The Embedding layer converts word indices to dense vectors.</a:t>
            </a:r>
          </a:p>
          <a:p>
            <a:pPr marL="0" lvl="0" indent="0" algn="l" rtl="0">
              <a:spcBef>
                <a:spcPts val="0"/>
              </a:spcBef>
              <a:spcAft>
                <a:spcPts val="0"/>
              </a:spcAft>
              <a:buNone/>
            </a:pPr>
            <a:r>
              <a:rPr lang="en-US" dirty="0"/>
              <a:t>Bidirectional LSTM processes sequences bidirectionally for context understanding.</a:t>
            </a:r>
          </a:p>
          <a:p>
            <a:pPr marL="0" lvl="0" indent="0" algn="l" rtl="0">
              <a:spcBef>
                <a:spcPts val="0"/>
              </a:spcBef>
              <a:spcAft>
                <a:spcPts val="0"/>
              </a:spcAft>
              <a:buNone/>
            </a:pPr>
            <a:r>
              <a:rPr lang="en-US" dirty="0"/>
              <a:t>Dense layers further refine features extracted by the LSTM.</a:t>
            </a:r>
          </a:p>
          <a:p>
            <a:pPr marL="0" lvl="0" indent="0" algn="l" rtl="0">
              <a:spcBef>
                <a:spcPts val="0"/>
              </a:spcBef>
              <a:spcAft>
                <a:spcPts val="0"/>
              </a:spcAft>
              <a:buNone/>
            </a:pPr>
            <a:r>
              <a:rPr lang="en-US" dirty="0"/>
              <a:t>The final Dense layer outputs probabilities for the six classification classes.</a:t>
            </a:r>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31207" y="368408"/>
            <a:ext cx="8941808" cy="639887"/>
          </a:xfrm>
        </p:spPr>
        <p:txBody>
          <a:bodyPr/>
          <a:lstStyle/>
          <a:p>
            <a:pPr algn="ctr"/>
            <a:r>
              <a:rPr lang="en-US" dirty="0"/>
              <a:t>SEQUENTIAL DEEP LEARNING MODEL</a:t>
            </a:r>
          </a:p>
        </p:txBody>
      </p:sp>
      <p:pic>
        <p:nvPicPr>
          <p:cNvPr id="7" name="Picture 6">
            <a:extLst>
              <a:ext uri="{FF2B5EF4-FFF2-40B4-BE49-F238E27FC236}">
                <a16:creationId xmlns:a16="http://schemas.microsoft.com/office/drawing/2014/main" id="{C1849A24-60E9-CF35-6AC7-AF9BFBDA4B16}"/>
              </a:ext>
            </a:extLst>
          </p:cNvPr>
          <p:cNvPicPr>
            <a:picLocks noChangeAspect="1"/>
          </p:cNvPicPr>
          <p:nvPr/>
        </p:nvPicPr>
        <p:blipFill>
          <a:blip r:embed="rId8"/>
          <a:stretch>
            <a:fillRect/>
          </a:stretch>
        </p:blipFill>
        <p:spPr>
          <a:xfrm>
            <a:off x="-110870" y="956759"/>
            <a:ext cx="4751354" cy="3795089"/>
          </a:xfrm>
          <a:prstGeom prst="rect">
            <a:avLst/>
          </a:prstGeom>
        </p:spPr>
      </p:pic>
    </p:spTree>
    <p:extLst>
      <p:ext uri="{BB962C8B-B14F-4D97-AF65-F5344CB8AC3E}">
        <p14:creationId xmlns:p14="http://schemas.microsoft.com/office/powerpoint/2010/main" val="3189764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4691082" y="1904972"/>
            <a:ext cx="4511900" cy="34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then trained our model for 10 epochs which took about 2 hours. Our final loss was of 0.0177 and  final validation loss was of 0.0154</a:t>
            </a:r>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31207" y="368408"/>
            <a:ext cx="8941808" cy="639887"/>
          </a:xfrm>
        </p:spPr>
        <p:txBody>
          <a:bodyPr/>
          <a:lstStyle/>
          <a:p>
            <a:pPr algn="ctr"/>
            <a:r>
              <a:rPr lang="en-US" dirty="0"/>
              <a:t>MODEL FITTING</a:t>
            </a:r>
          </a:p>
        </p:txBody>
      </p:sp>
      <p:pic>
        <p:nvPicPr>
          <p:cNvPr id="7" name="Picture 6">
            <a:extLst>
              <a:ext uri="{FF2B5EF4-FFF2-40B4-BE49-F238E27FC236}">
                <a16:creationId xmlns:a16="http://schemas.microsoft.com/office/drawing/2014/main" id="{52C00ED5-0346-93C3-D6F6-967C3D3093F9}"/>
              </a:ext>
            </a:extLst>
          </p:cNvPr>
          <p:cNvPicPr>
            <a:picLocks noChangeAspect="1"/>
          </p:cNvPicPr>
          <p:nvPr/>
        </p:nvPicPr>
        <p:blipFill>
          <a:blip r:embed="rId8"/>
          <a:stretch>
            <a:fillRect/>
          </a:stretch>
        </p:blipFill>
        <p:spPr>
          <a:xfrm>
            <a:off x="51152" y="1008295"/>
            <a:ext cx="4614319" cy="3841028"/>
          </a:xfrm>
          <a:prstGeom prst="rect">
            <a:avLst/>
          </a:prstGeom>
        </p:spPr>
      </p:pic>
    </p:spTree>
    <p:extLst>
      <p:ext uri="{BB962C8B-B14F-4D97-AF65-F5344CB8AC3E}">
        <p14:creationId xmlns:p14="http://schemas.microsoft.com/office/powerpoint/2010/main" val="1105024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4691082" y="1904972"/>
            <a:ext cx="4511900" cy="34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can be seen from this plot, our model could have gained much from further training, however free tier google </a:t>
            </a:r>
            <a:r>
              <a:rPr lang="en-US" dirty="0" err="1"/>
              <a:t>colab</a:t>
            </a:r>
            <a:r>
              <a:rPr lang="en-US" dirty="0"/>
              <a:t> and time constraints, we could not reach convergence, however our results still remain relatively satisfactory as will be seen in the following slides</a:t>
            </a:r>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31207" y="368408"/>
            <a:ext cx="8941808" cy="639887"/>
          </a:xfrm>
        </p:spPr>
        <p:txBody>
          <a:bodyPr/>
          <a:lstStyle/>
          <a:p>
            <a:pPr algn="ctr"/>
            <a:r>
              <a:rPr lang="en-US" dirty="0"/>
              <a:t>RESULTS</a:t>
            </a:r>
          </a:p>
        </p:txBody>
      </p:sp>
      <p:pic>
        <p:nvPicPr>
          <p:cNvPr id="4" name="Picture 3">
            <a:extLst>
              <a:ext uri="{FF2B5EF4-FFF2-40B4-BE49-F238E27FC236}">
                <a16:creationId xmlns:a16="http://schemas.microsoft.com/office/drawing/2014/main" id="{338EE484-3A04-F37F-D6DC-5487D9CCF973}"/>
              </a:ext>
            </a:extLst>
          </p:cNvPr>
          <p:cNvPicPr>
            <a:picLocks noChangeAspect="1"/>
          </p:cNvPicPr>
          <p:nvPr/>
        </p:nvPicPr>
        <p:blipFill>
          <a:blip r:embed="rId8"/>
          <a:stretch>
            <a:fillRect/>
          </a:stretch>
        </p:blipFill>
        <p:spPr>
          <a:xfrm>
            <a:off x="210958" y="1384516"/>
            <a:ext cx="4462055" cy="3428463"/>
          </a:xfrm>
          <a:prstGeom prst="rect">
            <a:avLst/>
          </a:prstGeom>
        </p:spPr>
      </p:pic>
    </p:spTree>
    <p:extLst>
      <p:ext uri="{BB962C8B-B14F-4D97-AF65-F5344CB8AC3E}">
        <p14:creationId xmlns:p14="http://schemas.microsoft.com/office/powerpoint/2010/main" val="2327527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4476457" y="1043228"/>
            <a:ext cx="4511900" cy="34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image shows inference using a random sentence, while considering any score above 0.5 to be toxic.</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next image shows code which evaluates a machine learning model using precision, recall, and categorical accuracy metrics. It iterates through batches in the test dataset, unpacks input and true labels, makes predictions using the model, flattens the predictions and true labels to match, and then updates the states of Precision, Recall, and </a:t>
            </a:r>
            <a:r>
              <a:rPr lang="en-US" dirty="0" err="1"/>
              <a:t>CategoricalAccuracy</a:t>
            </a:r>
            <a:r>
              <a:rPr lang="en-US" dirty="0"/>
              <a:t> objects with the true and predicted values. This allows the metrics to accumulate and reflect the overall performance of the model on the test dataset.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915285" y="3767276"/>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31207" y="368408"/>
            <a:ext cx="8941808" cy="639887"/>
          </a:xfrm>
        </p:spPr>
        <p:txBody>
          <a:bodyPr/>
          <a:lstStyle/>
          <a:p>
            <a:pPr algn="ctr"/>
            <a:r>
              <a:rPr lang="en-US" dirty="0"/>
              <a:t>SCORE AND INFERENCE</a:t>
            </a:r>
          </a:p>
        </p:txBody>
      </p:sp>
      <p:pic>
        <p:nvPicPr>
          <p:cNvPr id="5" name="Picture 4">
            <a:extLst>
              <a:ext uri="{FF2B5EF4-FFF2-40B4-BE49-F238E27FC236}">
                <a16:creationId xmlns:a16="http://schemas.microsoft.com/office/drawing/2014/main" id="{02283210-D6D8-E6E3-9C2D-918A5AD1A6E8}"/>
              </a:ext>
            </a:extLst>
          </p:cNvPr>
          <p:cNvPicPr>
            <a:picLocks noChangeAspect="1"/>
          </p:cNvPicPr>
          <p:nvPr/>
        </p:nvPicPr>
        <p:blipFill>
          <a:blip r:embed="rId8"/>
          <a:stretch>
            <a:fillRect/>
          </a:stretch>
        </p:blipFill>
        <p:spPr>
          <a:xfrm>
            <a:off x="548667" y="921578"/>
            <a:ext cx="3568141" cy="1624951"/>
          </a:xfrm>
          <a:prstGeom prst="rect">
            <a:avLst/>
          </a:prstGeom>
        </p:spPr>
      </p:pic>
      <p:pic>
        <p:nvPicPr>
          <p:cNvPr id="11" name="Picture 10">
            <a:extLst>
              <a:ext uri="{FF2B5EF4-FFF2-40B4-BE49-F238E27FC236}">
                <a16:creationId xmlns:a16="http://schemas.microsoft.com/office/drawing/2014/main" id="{884857D9-A6E4-17E9-3592-A11D10D51FA6}"/>
              </a:ext>
            </a:extLst>
          </p:cNvPr>
          <p:cNvPicPr>
            <a:picLocks noChangeAspect="1"/>
          </p:cNvPicPr>
          <p:nvPr/>
        </p:nvPicPr>
        <p:blipFill>
          <a:blip r:embed="rId9"/>
          <a:stretch>
            <a:fillRect/>
          </a:stretch>
        </p:blipFill>
        <p:spPr>
          <a:xfrm>
            <a:off x="566572" y="2709874"/>
            <a:ext cx="3555934" cy="2433626"/>
          </a:xfrm>
          <a:prstGeom prst="rect">
            <a:avLst/>
          </a:prstGeom>
        </p:spPr>
      </p:pic>
    </p:spTree>
    <p:extLst>
      <p:ext uri="{BB962C8B-B14F-4D97-AF65-F5344CB8AC3E}">
        <p14:creationId xmlns:p14="http://schemas.microsoft.com/office/powerpoint/2010/main" val="82843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2206177" y="2724275"/>
            <a:ext cx="4511900" cy="34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can be seen above, we managed to achieve a precision matrix of over 92%, a recall metric of over 91% and an accuracy metric 53%</a:t>
            </a:r>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628696" y="407966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31207" y="368408"/>
            <a:ext cx="8941808" cy="639887"/>
          </a:xfrm>
        </p:spPr>
        <p:txBody>
          <a:bodyPr/>
          <a:lstStyle/>
          <a:p>
            <a:pPr algn="ctr"/>
            <a:r>
              <a:rPr lang="en-US" dirty="0"/>
              <a:t>SCORE AND INFERENCE</a:t>
            </a:r>
          </a:p>
        </p:txBody>
      </p:sp>
      <p:pic>
        <p:nvPicPr>
          <p:cNvPr id="4" name="Picture 3">
            <a:extLst>
              <a:ext uri="{FF2B5EF4-FFF2-40B4-BE49-F238E27FC236}">
                <a16:creationId xmlns:a16="http://schemas.microsoft.com/office/drawing/2014/main" id="{1DFF39CE-AC2B-665E-CD7D-FAF8ECF0F589}"/>
              </a:ext>
            </a:extLst>
          </p:cNvPr>
          <p:cNvPicPr>
            <a:picLocks noChangeAspect="1"/>
          </p:cNvPicPr>
          <p:nvPr/>
        </p:nvPicPr>
        <p:blipFill>
          <a:blip r:embed="rId8"/>
          <a:stretch>
            <a:fillRect/>
          </a:stretch>
        </p:blipFill>
        <p:spPr>
          <a:xfrm>
            <a:off x="590940" y="1053981"/>
            <a:ext cx="8291278" cy="830652"/>
          </a:xfrm>
          <a:prstGeom prst="rect">
            <a:avLst/>
          </a:prstGeom>
        </p:spPr>
      </p:pic>
    </p:spTree>
    <p:extLst>
      <p:ext uri="{BB962C8B-B14F-4D97-AF65-F5344CB8AC3E}">
        <p14:creationId xmlns:p14="http://schemas.microsoft.com/office/powerpoint/2010/main" val="2169566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19999" y="1496250"/>
            <a:ext cx="158458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66645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API AND DOCKER</a:t>
            </a:r>
            <a:endParaRPr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1514981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4197961" y="1511958"/>
            <a:ext cx="4511900" cy="34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app uses a simple API ("/predict") to receive a JSON input containing text, preprocesses it using the </a:t>
            </a:r>
            <a:r>
              <a:rPr lang="en-US" dirty="0" err="1"/>
              <a:t>TextVectorization</a:t>
            </a:r>
            <a:r>
              <a:rPr lang="en-US" dirty="0"/>
              <a:t> model with the same parameters used during our model training, predicts toxicity using our loaded model, and returns the prediction results as a JSON response. The app runs locally when executed. </a:t>
            </a:r>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31207" y="368408"/>
            <a:ext cx="8941808" cy="639887"/>
          </a:xfrm>
        </p:spPr>
        <p:txBody>
          <a:bodyPr/>
          <a:lstStyle/>
          <a:p>
            <a:pPr algn="ctr"/>
            <a:r>
              <a:rPr lang="en-US" dirty="0"/>
              <a:t>API</a:t>
            </a:r>
          </a:p>
        </p:txBody>
      </p:sp>
      <p:pic>
        <p:nvPicPr>
          <p:cNvPr id="4" name="Picture 3">
            <a:extLst>
              <a:ext uri="{FF2B5EF4-FFF2-40B4-BE49-F238E27FC236}">
                <a16:creationId xmlns:a16="http://schemas.microsoft.com/office/drawing/2014/main" id="{4204D35F-39CA-87FB-9F92-BDD1F76A216B}"/>
              </a:ext>
            </a:extLst>
          </p:cNvPr>
          <p:cNvPicPr>
            <a:picLocks noChangeAspect="1"/>
          </p:cNvPicPr>
          <p:nvPr/>
        </p:nvPicPr>
        <p:blipFill>
          <a:blip r:embed="rId8"/>
          <a:stretch>
            <a:fillRect/>
          </a:stretch>
        </p:blipFill>
        <p:spPr>
          <a:xfrm>
            <a:off x="176941" y="1023725"/>
            <a:ext cx="3361713" cy="3696027"/>
          </a:xfrm>
          <a:prstGeom prst="rect">
            <a:avLst/>
          </a:prstGeom>
        </p:spPr>
      </p:pic>
    </p:spTree>
    <p:extLst>
      <p:ext uri="{BB962C8B-B14F-4D97-AF65-F5344CB8AC3E}">
        <p14:creationId xmlns:p14="http://schemas.microsoft.com/office/powerpoint/2010/main" val="3586439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4197961" y="1511958"/>
            <a:ext cx="4511900" cy="34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our docker image’s configuration, we are simply uploading the contents of our app folder in the image and running the code, while also exposing port 5000 to confirm its availability</a:t>
            </a:r>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31207" y="368408"/>
            <a:ext cx="8941808" cy="639887"/>
          </a:xfrm>
        </p:spPr>
        <p:txBody>
          <a:bodyPr/>
          <a:lstStyle/>
          <a:p>
            <a:pPr algn="ctr"/>
            <a:r>
              <a:rPr lang="en-US" dirty="0"/>
              <a:t>DOCKER</a:t>
            </a:r>
          </a:p>
        </p:txBody>
      </p:sp>
      <p:pic>
        <p:nvPicPr>
          <p:cNvPr id="5" name="Picture 4">
            <a:extLst>
              <a:ext uri="{FF2B5EF4-FFF2-40B4-BE49-F238E27FC236}">
                <a16:creationId xmlns:a16="http://schemas.microsoft.com/office/drawing/2014/main" id="{B0F9361F-66EE-B5DA-0D9C-505377D959E8}"/>
              </a:ext>
            </a:extLst>
          </p:cNvPr>
          <p:cNvPicPr>
            <a:picLocks noChangeAspect="1"/>
          </p:cNvPicPr>
          <p:nvPr/>
        </p:nvPicPr>
        <p:blipFill>
          <a:blip r:embed="rId8"/>
          <a:stretch>
            <a:fillRect/>
          </a:stretch>
        </p:blipFill>
        <p:spPr>
          <a:xfrm>
            <a:off x="189468" y="1127155"/>
            <a:ext cx="3849140" cy="3341840"/>
          </a:xfrm>
          <a:prstGeom prst="rect">
            <a:avLst/>
          </a:prstGeom>
        </p:spPr>
      </p:pic>
    </p:spTree>
    <p:extLst>
      <p:ext uri="{BB962C8B-B14F-4D97-AF65-F5344CB8AC3E}">
        <p14:creationId xmlns:p14="http://schemas.microsoft.com/office/powerpoint/2010/main" val="249826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19999" y="1496250"/>
            <a:ext cx="797051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 Conclusion</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1022553" y="23433"/>
            <a:ext cx="1552575" cy="1390851"/>
          </a:xfrm>
          <a:prstGeom prst="rect">
            <a:avLst/>
          </a:prstGeom>
          <a:noFill/>
          <a:ln>
            <a:noFill/>
          </a:ln>
        </p:spPr>
      </p:pic>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
        <p:nvSpPr>
          <p:cNvPr id="3" name="Title 2">
            <a:extLst>
              <a:ext uri="{FF2B5EF4-FFF2-40B4-BE49-F238E27FC236}">
                <a16:creationId xmlns:a16="http://schemas.microsoft.com/office/drawing/2014/main" id="{28128F01-D757-5A27-B687-EF6A9925D065}"/>
              </a:ext>
            </a:extLst>
          </p:cNvPr>
          <p:cNvSpPr>
            <a:spLocks noGrp="1"/>
          </p:cNvSpPr>
          <p:nvPr>
            <p:ph type="title"/>
          </p:nvPr>
        </p:nvSpPr>
        <p:spPr>
          <a:xfrm>
            <a:off x="720000" y="2384238"/>
            <a:ext cx="7351800" cy="2564346"/>
          </a:xfrm>
        </p:spPr>
        <p:txBody>
          <a:bodyPr/>
          <a:lstStyle/>
          <a:p>
            <a:r>
              <a:rPr lang="en-US" sz="2500" dirty="0"/>
              <a:t>Though our model still needs refinement,  we truly believe in the potential of this technology and the good it could bring, be it b2b it b2c.</a:t>
            </a:r>
            <a:br>
              <a:rPr lang="en-US" sz="2500" dirty="0"/>
            </a:br>
            <a:br>
              <a:rPr lang="en-US" sz="2500" dirty="0"/>
            </a:br>
            <a:r>
              <a:rPr lang="en-US" sz="2500" dirty="0"/>
              <a:t>THANK YOU!</a:t>
            </a:r>
          </a:p>
        </p:txBody>
      </p:sp>
    </p:spTree>
    <p:extLst>
      <p:ext uri="{BB962C8B-B14F-4D97-AF65-F5344CB8AC3E}">
        <p14:creationId xmlns:p14="http://schemas.microsoft.com/office/powerpoint/2010/main" val="2217163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281" name="Google Shape;1281;p37"/>
          <p:cNvSpPr txBox="1">
            <a:spLocks noGrp="1"/>
          </p:cNvSpPr>
          <p:nvPr>
            <p:ph type="title" idx="5"/>
          </p:nvPr>
        </p:nvSpPr>
        <p:spPr>
          <a:xfrm>
            <a:off x="2376475" y="1554472"/>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282" name="Google Shape;1282;p37"/>
          <p:cNvSpPr txBox="1">
            <a:spLocks noGrp="1"/>
          </p:cNvSpPr>
          <p:nvPr>
            <p:ph type="subTitle" idx="6"/>
          </p:nvPr>
        </p:nvSpPr>
        <p:spPr>
          <a:xfrm>
            <a:off x="3440544" y="1554472"/>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1284" name="Google Shape;1284;p37"/>
          <p:cNvSpPr txBox="1">
            <a:spLocks noGrp="1"/>
          </p:cNvSpPr>
          <p:nvPr>
            <p:ph type="title" idx="8"/>
          </p:nvPr>
        </p:nvSpPr>
        <p:spPr>
          <a:xfrm>
            <a:off x="2376475" y="223325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285" name="Google Shape;1285;p37"/>
          <p:cNvSpPr txBox="1">
            <a:spLocks noGrp="1"/>
          </p:cNvSpPr>
          <p:nvPr>
            <p:ph type="subTitle" idx="9"/>
          </p:nvPr>
        </p:nvSpPr>
        <p:spPr>
          <a:xfrm>
            <a:off x="3440544" y="2215449"/>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COLLECTION AND PRE-PROCESSING</a:t>
            </a:r>
            <a:endParaRPr dirty="0"/>
          </a:p>
        </p:txBody>
      </p:sp>
      <p:sp>
        <p:nvSpPr>
          <p:cNvPr id="1287" name="Google Shape;1287;p37"/>
          <p:cNvSpPr txBox="1">
            <a:spLocks noGrp="1"/>
          </p:cNvSpPr>
          <p:nvPr>
            <p:ph type="title" idx="14"/>
          </p:nvPr>
        </p:nvSpPr>
        <p:spPr>
          <a:xfrm>
            <a:off x="2376475" y="2889189"/>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88" name="Google Shape;1288;p37"/>
          <p:cNvSpPr txBox="1">
            <a:spLocks noGrp="1"/>
          </p:cNvSpPr>
          <p:nvPr>
            <p:ph type="subTitle" idx="15"/>
          </p:nvPr>
        </p:nvSpPr>
        <p:spPr>
          <a:xfrm>
            <a:off x="3440544" y="2912039"/>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TRAINING AND RESULTS</a:t>
            </a:r>
            <a:endParaRPr dirty="0"/>
          </a:p>
        </p:txBody>
      </p:sp>
      <p:sp>
        <p:nvSpPr>
          <p:cNvPr id="1290" name="Google Shape;1290;p37"/>
          <p:cNvSpPr txBox="1">
            <a:spLocks noGrp="1"/>
          </p:cNvSpPr>
          <p:nvPr>
            <p:ph type="title" idx="17"/>
          </p:nvPr>
        </p:nvSpPr>
        <p:spPr>
          <a:xfrm>
            <a:off x="2376475" y="3522274"/>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291" name="Google Shape;1291;p37"/>
          <p:cNvSpPr txBox="1">
            <a:spLocks noGrp="1"/>
          </p:cNvSpPr>
          <p:nvPr>
            <p:ph type="subTitle" idx="18"/>
          </p:nvPr>
        </p:nvSpPr>
        <p:spPr>
          <a:xfrm>
            <a:off x="3440544" y="3545124"/>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API AND DOCKER</a:t>
            </a:r>
            <a:endParaRPr dirty="0"/>
          </a:p>
        </p:txBody>
      </p:sp>
      <p:grpSp>
        <p:nvGrpSpPr>
          <p:cNvPr id="1292" name="Google Shape;1292;p37"/>
          <p:cNvGrpSpPr/>
          <p:nvPr/>
        </p:nvGrpSpPr>
        <p:grpSpPr>
          <a:xfrm>
            <a:off x="7429225" y="1024425"/>
            <a:ext cx="76825" cy="76800"/>
            <a:chOff x="3104875" y="1099400"/>
            <a:chExt cx="76825" cy="76800"/>
          </a:xfrm>
        </p:grpSpPr>
        <p:sp>
          <p:nvSpPr>
            <p:cNvPr id="1293" name="Google Shape;1293;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37"/>
          <p:cNvGrpSpPr/>
          <p:nvPr/>
        </p:nvGrpSpPr>
        <p:grpSpPr>
          <a:xfrm>
            <a:off x="1469800" y="605875"/>
            <a:ext cx="76825" cy="76800"/>
            <a:chOff x="3104875" y="1099400"/>
            <a:chExt cx="76825" cy="76800"/>
          </a:xfrm>
        </p:grpSpPr>
        <p:sp>
          <p:nvSpPr>
            <p:cNvPr id="1296" name="Google Shape;1296;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8" name="Google Shape;1298;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12" name="Google Shape;1290;p37">
            <a:extLst>
              <a:ext uri="{FF2B5EF4-FFF2-40B4-BE49-F238E27FC236}">
                <a16:creationId xmlns:a16="http://schemas.microsoft.com/office/drawing/2014/main" id="{46A5F36D-3613-F20F-E7DF-7C9110801710}"/>
              </a:ext>
            </a:extLst>
          </p:cNvPr>
          <p:cNvSpPr txBox="1">
            <a:spLocks/>
          </p:cNvSpPr>
          <p:nvPr/>
        </p:nvSpPr>
        <p:spPr>
          <a:xfrm>
            <a:off x="2376475" y="4029624"/>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05</a:t>
            </a:r>
          </a:p>
        </p:txBody>
      </p:sp>
      <p:sp>
        <p:nvSpPr>
          <p:cNvPr id="13" name="Google Shape;1291;p37">
            <a:extLst>
              <a:ext uri="{FF2B5EF4-FFF2-40B4-BE49-F238E27FC236}">
                <a16:creationId xmlns:a16="http://schemas.microsoft.com/office/drawing/2014/main" id="{A85D3AD6-A8B2-9B82-28B5-675B13E142E6}"/>
              </a:ext>
            </a:extLst>
          </p:cNvPr>
          <p:cNvSpPr txBox="1">
            <a:spLocks/>
          </p:cNvSpPr>
          <p:nvPr/>
        </p:nvSpPr>
        <p:spPr>
          <a:xfrm>
            <a:off x="3440544" y="4029624"/>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CONCLUSION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387" name="Google Shape;1387;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4135975" y="1724004"/>
            <a:ext cx="4294800" cy="23389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today's digital age, where online communication is omnipresent, the need for a secure and inclusive virtual environment is paramount.  Yet the number of ill-intentioned individuals, from simple internet trolls to targeted defamation campaigners, has never been higher</a:t>
            </a:r>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2098165" y="495025"/>
            <a:ext cx="4294800" cy="572700"/>
          </a:xfrm>
        </p:spPr>
        <p:txBody>
          <a:bodyPr/>
          <a:lstStyle/>
          <a:p>
            <a:pPr algn="ctr"/>
            <a:r>
              <a:rPr lang="en-US" dirty="0"/>
              <a:t>PROBLEM</a:t>
            </a:r>
          </a:p>
        </p:txBody>
      </p:sp>
      <p:pic>
        <p:nvPicPr>
          <p:cNvPr id="5" name="Picture 4" descr="A person sitting at a computer&#10;&#10;Description automatically generated">
            <a:extLst>
              <a:ext uri="{FF2B5EF4-FFF2-40B4-BE49-F238E27FC236}">
                <a16:creationId xmlns:a16="http://schemas.microsoft.com/office/drawing/2014/main" id="{95E6A5F4-9AA9-17E7-3611-820579F9344F}"/>
              </a:ext>
            </a:extLst>
          </p:cNvPr>
          <p:cNvPicPr>
            <a:picLocks noChangeAspect="1"/>
          </p:cNvPicPr>
          <p:nvPr/>
        </p:nvPicPr>
        <p:blipFill>
          <a:blip r:embed="rId8"/>
          <a:stretch>
            <a:fillRect/>
          </a:stretch>
        </p:blipFill>
        <p:spPr>
          <a:xfrm>
            <a:off x="185166" y="1099324"/>
            <a:ext cx="3819596" cy="32711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4399898" y="1724004"/>
            <a:ext cx="4294800" cy="23389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 it companies who want to keep their reputations clean, group chat moderators and even worried parents who’d like to make sure their kids aren’t getting targeted, everyone could make use of an automated toxicity detector. We have therefore created an AI model that is capable of rating any text under 1800 characters, on 6 different scales, from general toxicity to ethnic hate, through the power of AI!</a:t>
            </a:r>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2098165" y="495025"/>
            <a:ext cx="4294800" cy="572700"/>
          </a:xfrm>
        </p:spPr>
        <p:txBody>
          <a:bodyPr/>
          <a:lstStyle/>
          <a:p>
            <a:pPr algn="ctr"/>
            <a:r>
              <a:rPr lang="en-US" dirty="0"/>
              <a:t>SOLUTION</a:t>
            </a:r>
          </a:p>
        </p:txBody>
      </p:sp>
      <p:pic>
        <p:nvPicPr>
          <p:cNvPr id="4" name="Picture 3" descr="A blue brain with many icons&#10;&#10;Description automatically generated">
            <a:extLst>
              <a:ext uri="{FF2B5EF4-FFF2-40B4-BE49-F238E27FC236}">
                <a16:creationId xmlns:a16="http://schemas.microsoft.com/office/drawing/2014/main" id="{801C2102-7532-5C86-7715-4F3C4F9C650D}"/>
              </a:ext>
            </a:extLst>
          </p:cNvPr>
          <p:cNvPicPr>
            <a:picLocks noChangeAspect="1"/>
          </p:cNvPicPr>
          <p:nvPr/>
        </p:nvPicPr>
        <p:blipFill>
          <a:blip r:embed="rId8"/>
          <a:stretch>
            <a:fillRect/>
          </a:stretch>
        </p:blipFill>
        <p:spPr>
          <a:xfrm>
            <a:off x="460300" y="1726284"/>
            <a:ext cx="3394302" cy="2336649"/>
          </a:xfrm>
          <a:prstGeom prst="rect">
            <a:avLst/>
          </a:prstGeom>
        </p:spPr>
      </p:pic>
    </p:spTree>
    <p:extLst>
      <p:ext uri="{BB962C8B-B14F-4D97-AF65-F5344CB8AC3E}">
        <p14:creationId xmlns:p14="http://schemas.microsoft.com/office/powerpoint/2010/main" val="3216538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3080113"/>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 AND PRE-PROCESSING</a:t>
            </a:r>
            <a:endParaRPr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2695468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4632100" y="1647612"/>
            <a:ext cx="4251705" cy="23389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chosen dataset contains a large amount of comment texts, each being assigned 6 representing levels of toxicity ranging from plain toxic to identity hate</a:t>
            </a:r>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2098165" y="495025"/>
            <a:ext cx="4294800" cy="572700"/>
          </a:xfrm>
        </p:spPr>
        <p:txBody>
          <a:bodyPr/>
          <a:lstStyle/>
          <a:p>
            <a:pPr algn="ctr"/>
            <a:r>
              <a:rPr lang="en-US" dirty="0"/>
              <a:t>DATA SHAPE</a:t>
            </a:r>
          </a:p>
        </p:txBody>
      </p:sp>
      <p:pic>
        <p:nvPicPr>
          <p:cNvPr id="9" name="Picture 8">
            <a:extLst>
              <a:ext uri="{FF2B5EF4-FFF2-40B4-BE49-F238E27FC236}">
                <a16:creationId xmlns:a16="http://schemas.microsoft.com/office/drawing/2014/main" id="{492B8D13-D813-63AD-08A1-8D439D0D44E5}"/>
              </a:ext>
            </a:extLst>
          </p:cNvPr>
          <p:cNvPicPr>
            <a:picLocks noChangeAspect="1"/>
          </p:cNvPicPr>
          <p:nvPr/>
        </p:nvPicPr>
        <p:blipFill>
          <a:blip r:embed="rId8"/>
          <a:stretch>
            <a:fillRect/>
          </a:stretch>
        </p:blipFill>
        <p:spPr>
          <a:xfrm>
            <a:off x="-598294" y="1298281"/>
            <a:ext cx="5037843" cy="2565775"/>
          </a:xfrm>
          <a:prstGeom prst="rect">
            <a:avLst/>
          </a:prstGeom>
        </p:spPr>
      </p:pic>
    </p:spTree>
    <p:extLst>
      <p:ext uri="{BB962C8B-B14F-4D97-AF65-F5344CB8AC3E}">
        <p14:creationId xmlns:p14="http://schemas.microsoft.com/office/powerpoint/2010/main" val="3039889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4632100" y="1229275"/>
            <a:ext cx="4511900" cy="34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Definition:</a:t>
            </a:r>
          </a:p>
          <a:p>
            <a:pPr marL="0" lvl="0" indent="0" algn="l" rtl="0">
              <a:spcBef>
                <a:spcPts val="0"/>
              </a:spcBef>
              <a:spcAft>
                <a:spcPts val="0"/>
              </a:spcAft>
              <a:buNone/>
            </a:pPr>
            <a:r>
              <a:rPr lang="en-US" dirty="0"/>
              <a:t>Vectorization involves the conversion of textual data into numerical vectors, which are mathematical representations suitable for machine learning algorithms. Each tokenized word or phrase is assigned a unique numerical value within the vector.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Purpose:</a:t>
            </a:r>
          </a:p>
          <a:p>
            <a:pPr marL="0" lvl="0" indent="0" algn="l" rtl="0">
              <a:spcBef>
                <a:spcPts val="0"/>
              </a:spcBef>
              <a:spcAft>
                <a:spcPts val="0"/>
              </a:spcAft>
              <a:buNone/>
            </a:pPr>
            <a:r>
              <a:rPr lang="en-US" dirty="0"/>
              <a:t>Vectorization is crucial for machine learning models because these models operate on numerical data. By representing text as numerical vectors, the model can extract patterns, relationships, and semantic meanings from the data.</a:t>
            </a:r>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2098165" y="495025"/>
            <a:ext cx="4294800" cy="572700"/>
          </a:xfrm>
        </p:spPr>
        <p:txBody>
          <a:bodyPr/>
          <a:lstStyle/>
          <a:p>
            <a:pPr algn="ctr"/>
            <a:r>
              <a:rPr lang="en-US" dirty="0"/>
              <a:t>VECTORIZATION</a:t>
            </a:r>
          </a:p>
        </p:txBody>
      </p:sp>
      <p:pic>
        <p:nvPicPr>
          <p:cNvPr id="4" name="Picture 3">
            <a:extLst>
              <a:ext uri="{FF2B5EF4-FFF2-40B4-BE49-F238E27FC236}">
                <a16:creationId xmlns:a16="http://schemas.microsoft.com/office/drawing/2014/main" id="{79D890D7-4C78-36F0-FE5B-AD824DA102E2}"/>
              </a:ext>
            </a:extLst>
          </p:cNvPr>
          <p:cNvPicPr>
            <a:picLocks noChangeAspect="1"/>
          </p:cNvPicPr>
          <p:nvPr/>
        </p:nvPicPr>
        <p:blipFill>
          <a:blip r:embed="rId8"/>
          <a:stretch>
            <a:fillRect/>
          </a:stretch>
        </p:blipFill>
        <p:spPr>
          <a:xfrm>
            <a:off x="103505" y="1142876"/>
            <a:ext cx="4251705" cy="3054274"/>
          </a:xfrm>
          <a:prstGeom prst="rect">
            <a:avLst/>
          </a:prstGeom>
        </p:spPr>
      </p:pic>
    </p:spTree>
    <p:extLst>
      <p:ext uri="{BB962C8B-B14F-4D97-AF65-F5344CB8AC3E}">
        <p14:creationId xmlns:p14="http://schemas.microsoft.com/office/powerpoint/2010/main" val="344432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5" name="Google Shape;1305;p38"/>
          <p:cNvSpPr txBox="1">
            <a:spLocks noGrp="1"/>
          </p:cNvSpPr>
          <p:nvPr>
            <p:ph type="subTitle" idx="1"/>
          </p:nvPr>
        </p:nvSpPr>
        <p:spPr>
          <a:xfrm>
            <a:off x="4632100" y="1556378"/>
            <a:ext cx="4511900" cy="34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the computer can understand our texts, we can start fixing up our 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first slice a pair of data (</a:t>
            </a:r>
            <a:r>
              <a:rPr lang="en-US" dirty="0" err="1"/>
              <a:t>vectorized_text</a:t>
            </a:r>
            <a:r>
              <a:rPr lang="en-US" dirty="0"/>
              <a:t> and y) into smaller pieces. Then, we cache the dataset for faster access, shuffle it to enhance training, batches it into groups of 16 samples, and prefetch 8 batches ahead to optimize processing speed, especially during bottlenecks.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our data is ready we split it into 70% training, 20% validation and 10% testing.</a:t>
            </a:r>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CFE6CE3-318D-8F96-A341-AF2BA70A0747}"/>
              </a:ext>
            </a:extLst>
          </p:cNvPr>
          <p:cNvSpPr>
            <a:spLocks noGrp="1"/>
          </p:cNvSpPr>
          <p:nvPr>
            <p:ph type="title"/>
          </p:nvPr>
        </p:nvSpPr>
        <p:spPr>
          <a:xfrm>
            <a:off x="31207" y="368408"/>
            <a:ext cx="8941808" cy="1016932"/>
          </a:xfrm>
        </p:spPr>
        <p:txBody>
          <a:bodyPr/>
          <a:lstStyle/>
          <a:p>
            <a:pPr algn="ctr"/>
            <a:r>
              <a:rPr lang="en-US" dirty="0"/>
              <a:t>PIPELINE OPTIMIZATIONS AND SPLITTING</a:t>
            </a:r>
          </a:p>
        </p:txBody>
      </p:sp>
      <p:pic>
        <p:nvPicPr>
          <p:cNvPr id="9" name="Picture 8">
            <a:extLst>
              <a:ext uri="{FF2B5EF4-FFF2-40B4-BE49-F238E27FC236}">
                <a16:creationId xmlns:a16="http://schemas.microsoft.com/office/drawing/2014/main" id="{B6BE065C-5C6B-821D-D338-1FF04A62E4EE}"/>
              </a:ext>
            </a:extLst>
          </p:cNvPr>
          <p:cNvPicPr>
            <a:picLocks noChangeAspect="1"/>
          </p:cNvPicPr>
          <p:nvPr/>
        </p:nvPicPr>
        <p:blipFill>
          <a:blip r:embed="rId8"/>
          <a:stretch>
            <a:fillRect/>
          </a:stretch>
        </p:blipFill>
        <p:spPr>
          <a:xfrm>
            <a:off x="-81480" y="1436271"/>
            <a:ext cx="4713580" cy="2270957"/>
          </a:xfrm>
          <a:prstGeom prst="rect">
            <a:avLst/>
          </a:prstGeom>
        </p:spPr>
      </p:pic>
    </p:spTree>
    <p:extLst>
      <p:ext uri="{BB962C8B-B14F-4D97-AF65-F5344CB8AC3E}">
        <p14:creationId xmlns:p14="http://schemas.microsoft.com/office/powerpoint/2010/main" val="1751325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815</Words>
  <Application>Microsoft Office PowerPoint</Application>
  <PresentationFormat>On-screen Show (16:9)</PresentationFormat>
  <Paragraphs>67</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Montserrat</vt:lpstr>
      <vt:lpstr>Montserrat Black</vt:lpstr>
      <vt:lpstr>Bebas Neue</vt:lpstr>
      <vt:lpstr>Nunito Light</vt:lpstr>
      <vt:lpstr>Arial</vt:lpstr>
      <vt:lpstr>Anaheim</vt:lpstr>
      <vt:lpstr>Artificial Intelligence (AI) Technology Consulting by Slidesgo</vt:lpstr>
      <vt:lpstr>TOXIC COMMENT CLASSIFICATION PROJECT</vt:lpstr>
      <vt:lpstr>TABLE OF CONTENTS</vt:lpstr>
      <vt:lpstr>01</vt:lpstr>
      <vt:lpstr>PROBLEM</vt:lpstr>
      <vt:lpstr>SOLUTION</vt:lpstr>
      <vt:lpstr>02</vt:lpstr>
      <vt:lpstr>DATA SHAPE</vt:lpstr>
      <vt:lpstr>VECTORIZATION</vt:lpstr>
      <vt:lpstr>PIPELINE OPTIMIZATIONS AND SPLITTING</vt:lpstr>
      <vt:lpstr>03</vt:lpstr>
      <vt:lpstr>SEQUENTIAL DEEP LEARNING MODEL</vt:lpstr>
      <vt:lpstr>MODEL FITTING</vt:lpstr>
      <vt:lpstr>RESULTS</vt:lpstr>
      <vt:lpstr>SCORE AND INFERENCE</vt:lpstr>
      <vt:lpstr>SCORE AND INFERENCE</vt:lpstr>
      <vt:lpstr>04</vt:lpstr>
      <vt:lpstr>API</vt:lpstr>
      <vt:lpstr>DOCKER</vt:lpstr>
      <vt:lpstr>05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 COMMENT CLASSIFICATION PROJECT</dc:title>
  <dc:creator>pierre</dc:creator>
  <cp:lastModifiedBy>Pierre El Kachi</cp:lastModifiedBy>
  <cp:revision>3</cp:revision>
  <dcterms:modified xsi:type="dcterms:W3CDTF">2024-01-03T20:55:40Z</dcterms:modified>
</cp:coreProperties>
</file>